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bin" ContentType="application/vnd.openxmlformats-officedocument.presentationml.printerSettings"/>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3" r:id="rId3"/>
    <p:sldId id="261" r:id="rId4"/>
    <p:sldId id="276" r:id="rId5"/>
    <p:sldId id="259" r:id="rId6"/>
    <p:sldId id="266" r:id="rId7"/>
    <p:sldId id="272" r:id="rId8"/>
    <p:sldId id="274" r:id="rId9"/>
    <p:sldId id="260" r:id="rId10"/>
    <p:sldId id="279" r:id="rId11"/>
    <p:sldId id="273" r:id="rId12"/>
    <p:sldId id="277" r:id="rId13"/>
    <p:sldId id="275"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5694"/>
    <a:srgbClr val="64407B"/>
    <a:srgbClr val="364165"/>
    <a:srgbClr val="4C4B65"/>
    <a:srgbClr val="7B366F"/>
    <a:srgbClr val="7B406C"/>
    <a:srgbClr val="5A5977"/>
    <a:srgbClr val="4451A4"/>
    <a:srgbClr val="991F98"/>
    <a:srgbClr val="FF42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5" autoAdjust="0"/>
    <p:restoredTop sz="99853" autoAdjust="0"/>
  </p:normalViewPr>
  <p:slideViewPr>
    <p:cSldViewPr snapToGrid="0" snapToObjects="1">
      <p:cViewPr>
        <p:scale>
          <a:sx n="112" d="100"/>
          <a:sy n="112" d="100"/>
        </p:scale>
        <p:origin x="-1416" y="-2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0" d="100"/>
          <a:sy n="90" d="100"/>
        </p:scale>
        <p:origin x="-2880"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3C6E2A-B31C-B14D-9C80-1E904D40A4B4}" type="datetimeFigureOut">
              <a:rPr lang="en-US" smtClean="0"/>
              <a:t>2/1/14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B32D6-4235-234B-99DF-29A211600F46}" type="slidenum">
              <a:rPr lang="en-US" smtClean="0"/>
              <a:t>‹#›</a:t>
            </a:fld>
            <a:endParaRPr lang="en-US" dirty="0"/>
          </a:p>
        </p:txBody>
      </p:sp>
    </p:spTree>
    <p:extLst>
      <p:ext uri="{BB962C8B-B14F-4D97-AF65-F5344CB8AC3E}">
        <p14:creationId xmlns:p14="http://schemas.microsoft.com/office/powerpoint/2010/main" val="40328181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 mission of The Arctic Cycle is to support the writing, development and production</a:t>
            </a:r>
            <a:r>
              <a:rPr lang="en-US" sz="1400" baseline="0" dirty="0" smtClean="0"/>
              <a:t> </a:t>
            </a:r>
            <a:r>
              <a:rPr lang="en-US" sz="1400" dirty="0" smtClean="0"/>
              <a:t>of eight plays that explore the impact of climate change on the eight countries of the Arctic. Operating on the principle that complex problems must be addressed through collaborative efforts, each play will engage artists across disciplines as well as geographic and cultural borders; solicit input from earth and social scientists; and actively seek community and educational partners to expand the scope of the plays and provide strategies for action.</a:t>
            </a:r>
            <a:endParaRPr lang="en-US" sz="1400" dirty="0"/>
          </a:p>
        </p:txBody>
      </p:sp>
      <p:sp>
        <p:nvSpPr>
          <p:cNvPr id="4" name="Slide Number Placeholder 3"/>
          <p:cNvSpPr>
            <a:spLocks noGrp="1"/>
          </p:cNvSpPr>
          <p:nvPr>
            <p:ph type="sldNum" sz="quarter" idx="10"/>
          </p:nvPr>
        </p:nvSpPr>
        <p:spPr/>
        <p:txBody>
          <a:bodyPr/>
          <a:lstStyle/>
          <a:p>
            <a:fld id="{818B32D6-4235-234B-99DF-29A211600F46}" type="slidenum">
              <a:rPr lang="en-US" smtClean="0"/>
              <a:t>1</a:t>
            </a:fld>
            <a:endParaRPr lang="en-US" dirty="0"/>
          </a:p>
        </p:txBody>
      </p:sp>
    </p:spTree>
    <p:extLst>
      <p:ext uri="{BB962C8B-B14F-4D97-AF65-F5344CB8AC3E}">
        <p14:creationId xmlns:p14="http://schemas.microsoft.com/office/powerpoint/2010/main" val="242577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the play is about.</a:t>
            </a:r>
            <a:endParaRPr lang="en-US" dirty="0"/>
          </a:p>
        </p:txBody>
      </p:sp>
      <p:sp>
        <p:nvSpPr>
          <p:cNvPr id="4" name="Slide Number Placeholder 3"/>
          <p:cNvSpPr>
            <a:spLocks noGrp="1"/>
          </p:cNvSpPr>
          <p:nvPr>
            <p:ph type="sldNum" sz="quarter" idx="10"/>
          </p:nvPr>
        </p:nvSpPr>
        <p:spPr/>
        <p:txBody>
          <a:bodyPr/>
          <a:lstStyle/>
          <a:p>
            <a:fld id="{818B32D6-4235-234B-99DF-29A211600F46}" type="slidenum">
              <a:rPr lang="en-US" smtClean="0"/>
              <a:t>10</a:t>
            </a:fld>
            <a:endParaRPr lang="en-US" dirty="0"/>
          </a:p>
        </p:txBody>
      </p:sp>
    </p:spTree>
    <p:extLst>
      <p:ext uri="{BB962C8B-B14F-4D97-AF65-F5344CB8AC3E}">
        <p14:creationId xmlns:p14="http://schemas.microsoft.com/office/powerpoint/2010/main" val="236954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the play is about</a:t>
            </a:r>
            <a:endParaRPr lang="en-US" dirty="0"/>
          </a:p>
        </p:txBody>
      </p:sp>
      <p:sp>
        <p:nvSpPr>
          <p:cNvPr id="4" name="Slide Number Placeholder 3"/>
          <p:cNvSpPr>
            <a:spLocks noGrp="1"/>
          </p:cNvSpPr>
          <p:nvPr>
            <p:ph type="sldNum" sz="quarter" idx="10"/>
          </p:nvPr>
        </p:nvSpPr>
        <p:spPr/>
        <p:txBody>
          <a:bodyPr/>
          <a:lstStyle/>
          <a:p>
            <a:fld id="{818B32D6-4235-234B-99DF-29A211600F46}" type="slidenum">
              <a:rPr lang="en-US" smtClean="0"/>
              <a:t>11</a:t>
            </a:fld>
            <a:endParaRPr lang="en-US" dirty="0"/>
          </a:p>
        </p:txBody>
      </p:sp>
    </p:spTree>
    <p:extLst>
      <p:ext uri="{BB962C8B-B14F-4D97-AF65-F5344CB8AC3E}">
        <p14:creationId xmlns:p14="http://schemas.microsoft.com/office/powerpoint/2010/main" val="2753193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Countries of the Arctic. </a:t>
            </a:r>
            <a:endParaRPr lang="en-US" dirty="0"/>
          </a:p>
        </p:txBody>
      </p:sp>
      <p:sp>
        <p:nvSpPr>
          <p:cNvPr id="4" name="Slide Number Placeholder 3"/>
          <p:cNvSpPr>
            <a:spLocks noGrp="1"/>
          </p:cNvSpPr>
          <p:nvPr>
            <p:ph type="sldNum" sz="quarter" idx="10"/>
          </p:nvPr>
        </p:nvSpPr>
        <p:spPr/>
        <p:txBody>
          <a:bodyPr/>
          <a:lstStyle/>
          <a:p>
            <a:fld id="{818B32D6-4235-234B-99DF-29A211600F46}" type="slidenum">
              <a:rPr lang="en-US" smtClean="0"/>
              <a:t>2</a:t>
            </a:fld>
            <a:endParaRPr lang="en-US" dirty="0"/>
          </a:p>
        </p:txBody>
      </p:sp>
    </p:spTree>
    <p:extLst>
      <p:ext uri="{BB962C8B-B14F-4D97-AF65-F5344CB8AC3E}">
        <p14:creationId xmlns:p14="http://schemas.microsoft.com/office/powerpoint/2010/main" val="130489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B32D6-4235-234B-99DF-29A211600F46}" type="slidenum">
              <a:rPr lang="en-US" smtClean="0"/>
              <a:t>3</a:t>
            </a:fld>
            <a:endParaRPr lang="en-US" dirty="0"/>
          </a:p>
        </p:txBody>
      </p:sp>
    </p:spTree>
    <p:extLst>
      <p:ext uri="{BB962C8B-B14F-4D97-AF65-F5344CB8AC3E}">
        <p14:creationId xmlns:p14="http://schemas.microsoft.com/office/powerpoint/2010/main" val="28390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B32D6-4235-234B-99DF-29A211600F46}" type="slidenum">
              <a:rPr lang="en-US" smtClean="0"/>
              <a:t>4</a:t>
            </a:fld>
            <a:endParaRPr lang="en-US" dirty="0"/>
          </a:p>
        </p:txBody>
      </p:sp>
    </p:spTree>
    <p:extLst>
      <p:ext uri="{BB962C8B-B14F-4D97-AF65-F5344CB8AC3E}">
        <p14:creationId xmlns:p14="http://schemas.microsoft.com/office/powerpoint/2010/main" val="283905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18B32D6-4235-234B-99DF-29A211600F46}" type="slidenum">
              <a:rPr lang="en-US" smtClean="0"/>
              <a:t>5</a:t>
            </a:fld>
            <a:endParaRPr lang="en-US" dirty="0"/>
          </a:p>
        </p:txBody>
      </p:sp>
    </p:spTree>
    <p:extLst>
      <p:ext uri="{BB962C8B-B14F-4D97-AF65-F5344CB8AC3E}">
        <p14:creationId xmlns:p14="http://schemas.microsoft.com/office/powerpoint/2010/main" val="838084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the play is about.</a:t>
            </a:r>
            <a:endParaRPr lang="en-US" dirty="0"/>
          </a:p>
        </p:txBody>
      </p:sp>
      <p:sp>
        <p:nvSpPr>
          <p:cNvPr id="4" name="Slide Number Placeholder 3"/>
          <p:cNvSpPr>
            <a:spLocks noGrp="1"/>
          </p:cNvSpPr>
          <p:nvPr>
            <p:ph type="sldNum" sz="quarter" idx="10"/>
          </p:nvPr>
        </p:nvSpPr>
        <p:spPr/>
        <p:txBody>
          <a:bodyPr/>
          <a:lstStyle/>
          <a:p>
            <a:fld id="{818B32D6-4235-234B-99DF-29A211600F46}" type="slidenum">
              <a:rPr lang="en-US" smtClean="0"/>
              <a:t>6</a:t>
            </a:fld>
            <a:endParaRPr lang="en-US" dirty="0"/>
          </a:p>
        </p:txBody>
      </p:sp>
    </p:spTree>
    <p:extLst>
      <p:ext uri="{BB962C8B-B14F-4D97-AF65-F5344CB8AC3E}">
        <p14:creationId xmlns:p14="http://schemas.microsoft.com/office/powerpoint/2010/main" val="2369546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the play is about.</a:t>
            </a:r>
            <a:endParaRPr lang="en-US" dirty="0"/>
          </a:p>
        </p:txBody>
      </p:sp>
      <p:sp>
        <p:nvSpPr>
          <p:cNvPr id="4" name="Slide Number Placeholder 3"/>
          <p:cNvSpPr>
            <a:spLocks noGrp="1"/>
          </p:cNvSpPr>
          <p:nvPr>
            <p:ph type="sldNum" sz="quarter" idx="10"/>
          </p:nvPr>
        </p:nvSpPr>
        <p:spPr/>
        <p:txBody>
          <a:bodyPr/>
          <a:lstStyle/>
          <a:p>
            <a:fld id="{818B32D6-4235-234B-99DF-29A211600F46}" type="slidenum">
              <a:rPr lang="en-US" smtClean="0"/>
              <a:t>7</a:t>
            </a:fld>
            <a:endParaRPr lang="en-US" dirty="0"/>
          </a:p>
        </p:txBody>
      </p:sp>
    </p:spTree>
    <p:extLst>
      <p:ext uri="{BB962C8B-B14F-4D97-AF65-F5344CB8AC3E}">
        <p14:creationId xmlns:p14="http://schemas.microsoft.com/office/powerpoint/2010/main" val="236954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the play is about.</a:t>
            </a:r>
            <a:endParaRPr lang="en-US" dirty="0"/>
          </a:p>
        </p:txBody>
      </p:sp>
      <p:sp>
        <p:nvSpPr>
          <p:cNvPr id="4" name="Slide Number Placeholder 3"/>
          <p:cNvSpPr>
            <a:spLocks noGrp="1"/>
          </p:cNvSpPr>
          <p:nvPr>
            <p:ph type="sldNum" sz="quarter" idx="10"/>
          </p:nvPr>
        </p:nvSpPr>
        <p:spPr/>
        <p:txBody>
          <a:bodyPr/>
          <a:lstStyle/>
          <a:p>
            <a:fld id="{818B32D6-4235-234B-99DF-29A211600F46}" type="slidenum">
              <a:rPr lang="en-US" smtClean="0"/>
              <a:t>8</a:t>
            </a:fld>
            <a:endParaRPr lang="en-US" dirty="0"/>
          </a:p>
        </p:txBody>
      </p:sp>
    </p:spTree>
    <p:extLst>
      <p:ext uri="{BB962C8B-B14F-4D97-AF65-F5344CB8AC3E}">
        <p14:creationId xmlns:p14="http://schemas.microsoft.com/office/powerpoint/2010/main" val="236954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B32D6-4235-234B-99DF-29A211600F46}" type="slidenum">
              <a:rPr lang="en-US" smtClean="0"/>
              <a:t>9</a:t>
            </a:fld>
            <a:endParaRPr lang="en-US" dirty="0"/>
          </a:p>
        </p:txBody>
      </p:sp>
    </p:spTree>
    <p:extLst>
      <p:ext uri="{BB962C8B-B14F-4D97-AF65-F5344CB8AC3E}">
        <p14:creationId xmlns:p14="http://schemas.microsoft.com/office/powerpoint/2010/main" val="1466808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
        <p:nvSpPr>
          <p:cNvPr id="7" name="Rectangle 6"/>
          <p:cNvSpPr/>
          <p:nvPr/>
        </p:nvSpPr>
        <p:spPr>
          <a:xfrm>
            <a:off x="284163" y="444728"/>
            <a:ext cx="8574087" cy="5782336"/>
          </a:xfrm>
          <a:prstGeom prst="rect">
            <a:avLst/>
          </a:prstGeom>
          <a:blipFill rotWithShape="1">
            <a:blip r:embed="rId2"/>
            <a:stretch>
              <a:fillRect/>
            </a:stretch>
          </a:blip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dirty="0" smtClean="0"/>
              <a:t>Drag picture to placeholder or click icon to add</a:t>
            </a:r>
            <a:endParaRPr dirty="0"/>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t>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989025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blipFill rotWithShape="1">
            <a:blip r:embed="rId2"/>
            <a:stretch>
              <a:fillRect/>
            </a:stretch>
          </a:blipFill>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grpSp>
        <p:nvGrpSpPr>
          <p:cNvPr id="12" name="Group 16"/>
          <p:cNvGrpSpPr/>
          <p:nvPr userDrawn="1"/>
        </p:nvGrpSpPr>
        <p:grpSpPr>
          <a:xfrm>
            <a:off x="284163" y="1591718"/>
            <a:ext cx="8576373" cy="137411"/>
            <a:chOff x="284163" y="1759424"/>
            <a:chExt cx="8576373" cy="137411"/>
          </a:xfrm>
        </p:grpSpPr>
        <p:sp>
          <p:nvSpPr>
            <p:cNvPr id="13" name="Rectangle 12"/>
            <p:cNvSpPr/>
            <p:nvPr/>
          </p:nvSpPr>
          <p:spPr>
            <a:xfrm>
              <a:off x="284163" y="1759424"/>
              <a:ext cx="2743200" cy="137411"/>
            </a:xfrm>
            <a:prstGeom prst="rect">
              <a:avLst/>
            </a:prstGeom>
            <a:solidFill>
              <a:srgbClr val="644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3026392" y="1759424"/>
              <a:ext cx="1600200" cy="137411"/>
            </a:xfrm>
            <a:prstGeom prst="rect">
              <a:avLst/>
            </a:prstGeom>
            <a:solidFill>
              <a:srgbClr val="3641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4626864" y="1759424"/>
              <a:ext cx="4233672" cy="137411"/>
            </a:xfrm>
            <a:prstGeom prst="rect">
              <a:avLst/>
            </a:prstGeom>
            <a:solidFill>
              <a:srgbClr val="515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dirty="0" smtClean="0"/>
              <a:t>Drag picture to placeholder or click icon to add</a:t>
            </a:r>
            <a:endParaRPr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dirty="0" smtClean="0"/>
              <a:t>Drag picture to placeholder or click icon to add</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t>2/1/14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dirty="0"/>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t>2/1/14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t>2/1/14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t>2/1/14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D889E0-CAB2-4699-909D-B9A88D47ACB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t>2/1/14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D889E0-CAB2-4699-909D-B9A88D47ACBE}" type="slidenum">
              <a:rPr lang="en-US" smtClean="0"/>
              <a:t>‹#›</a:t>
            </a:fld>
            <a:endParaRPr lang="en-US" dirty="0"/>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t>2/1/14</a:t>
            </a:fld>
            <a:endParaRPr lang="en-US" dirty="0"/>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dirty="0"/>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t>‹#›</a:t>
            </a:fld>
            <a:endParaRPr lang="en-US" dirty="0"/>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2000" advClick="0">
        <p:fade/>
      </p:transition>
    </mc:Choice>
    <mc:Fallback xmlns="">
      <p:transition xmlns:p14="http://schemas.microsoft.com/office/powerpoint/2010/main" spd="slow" advClick="0">
        <p:fade/>
      </p:transition>
    </mc:Fallback>
  </mc:AlternateConten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84050" y="2186571"/>
            <a:ext cx="4164898" cy="2485129"/>
          </a:xfrm>
          <a:prstGeom prst="rect">
            <a:avLst/>
          </a:prstGeom>
          <a:solidFill>
            <a:schemeClr val="bg1">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1227287" y="5693299"/>
            <a:ext cx="184666" cy="369332"/>
          </a:xfrm>
          <a:prstGeom prst="rect">
            <a:avLst/>
          </a:prstGeom>
          <a:noFill/>
        </p:spPr>
        <p:txBody>
          <a:bodyPr wrap="none" rtlCol="0">
            <a:spAutoFit/>
          </a:bodyPr>
          <a:lstStyle/>
          <a:p>
            <a:endParaRPr lang="en-US" dirty="0"/>
          </a:p>
        </p:txBody>
      </p:sp>
      <p:pic>
        <p:nvPicPr>
          <p:cNvPr id="8" name="Picture 7" descr="AC_LogoExploration 5.pdf"/>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029533" y="1871902"/>
            <a:ext cx="5080000" cy="3111500"/>
          </a:xfrm>
          <a:prstGeom prst="rect">
            <a:avLst/>
          </a:prstGeom>
        </p:spPr>
      </p:pic>
    </p:spTree>
    <p:extLst>
      <p:ext uri="{BB962C8B-B14F-4D97-AF65-F5344CB8AC3E}">
        <p14:creationId xmlns:p14="http://schemas.microsoft.com/office/powerpoint/2010/main" val="826490494"/>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#1: </a:t>
            </a:r>
            <a:r>
              <a:rPr lang="en-US" dirty="0" err="1" smtClean="0"/>
              <a:t>Sila</a:t>
            </a:r>
            <a:r>
              <a:rPr lang="en-US" dirty="0" smtClean="0"/>
              <a:t> (Canada)</a:t>
            </a:r>
            <a:endParaRPr lang="en-US" dirty="0"/>
          </a:p>
        </p:txBody>
      </p:sp>
      <p:sp>
        <p:nvSpPr>
          <p:cNvPr id="10" name="Rectangle 9"/>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pic>
        <p:nvPicPr>
          <p:cNvPr id="6" name="Content Placeholder 4" descr="nansen.jpg"/>
          <p:cNvPicPr>
            <a:picLocks noGrp="1" noChangeAspect="1"/>
          </p:cNvPicPr>
          <p:nvPr>
            <p:ph idx="1"/>
          </p:nvPr>
        </p:nvPicPr>
        <p:blipFill rotWithShape="1">
          <a:blip r:embed="rId3">
            <a:extLst>
              <a:ext uri="{28A0092B-C50C-407E-A947-70E740481C1C}">
                <a14:useLocalDpi xmlns:a14="http://schemas.microsoft.com/office/drawing/2010/main" val="0"/>
              </a:ext>
            </a:extLst>
          </a:blip>
          <a:srcRect l="-397" r="134"/>
          <a:stretch/>
        </p:blipFill>
        <p:spPr>
          <a:xfrm>
            <a:off x="2194430" y="0"/>
            <a:ext cx="4745430" cy="6864669"/>
          </a:xfrm>
          <a:ln w="12700" cmpd="sng">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72516092"/>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Reading01 cop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7880"/>
            <a:ext cx="9144000" cy="6056416"/>
          </a:xfrm>
          <a:prstGeom prst="rect">
            <a:avLst/>
          </a:prstGeom>
        </p:spPr>
      </p:pic>
    </p:spTree>
    <p:extLst>
      <p:ext uri="{BB962C8B-B14F-4D97-AF65-F5344CB8AC3E}">
        <p14:creationId xmlns:p14="http://schemas.microsoft.com/office/powerpoint/2010/main" val="4275841612"/>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Reminders</a:t>
            </a:r>
            <a:endParaRPr lang="en-US" dirty="0"/>
          </a:p>
        </p:txBody>
      </p:sp>
      <p:sp>
        <p:nvSpPr>
          <p:cNvPr id="3" name="Content Placeholder 2"/>
          <p:cNvSpPr>
            <a:spLocks noGrp="1"/>
          </p:cNvSpPr>
          <p:nvPr>
            <p:ph idx="1"/>
          </p:nvPr>
        </p:nvSpPr>
        <p:spPr/>
        <p:txBody>
          <a:bodyPr/>
          <a:lstStyle/>
          <a:p>
            <a:r>
              <a:rPr lang="en-US" dirty="0" smtClean="0"/>
              <a:t>I am not teaching climate science</a:t>
            </a:r>
          </a:p>
          <a:p>
            <a:r>
              <a:rPr lang="en-US" dirty="0"/>
              <a:t>Don’t repeat what’s already in the </a:t>
            </a:r>
            <a:r>
              <a:rPr lang="en-US" dirty="0" smtClean="0"/>
              <a:t>media</a:t>
            </a:r>
          </a:p>
          <a:p>
            <a:r>
              <a:rPr lang="en-US" dirty="0" smtClean="0"/>
              <a:t>The play should ask questions rather than provide answers</a:t>
            </a:r>
          </a:p>
          <a:p>
            <a:r>
              <a:rPr lang="en-US" dirty="0" smtClean="0"/>
              <a:t>New paradigms require new forms</a:t>
            </a:r>
          </a:p>
          <a:p>
            <a:endParaRPr lang="en-US" dirty="0" smtClean="0"/>
          </a:p>
          <a:p>
            <a:endParaRPr lang="en-US" dirty="0"/>
          </a:p>
        </p:txBody>
      </p:sp>
    </p:spTree>
    <p:extLst>
      <p:ext uri="{BB962C8B-B14F-4D97-AF65-F5344CB8AC3E}">
        <p14:creationId xmlns:p14="http://schemas.microsoft.com/office/powerpoint/2010/main" val="3908473558"/>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Aesthetics</a:t>
            </a:r>
            <a:endParaRPr lang="en-US" dirty="0"/>
          </a:p>
        </p:txBody>
      </p:sp>
      <p:sp>
        <p:nvSpPr>
          <p:cNvPr id="3" name="Content Placeholder 2"/>
          <p:cNvSpPr>
            <a:spLocks noGrp="1"/>
          </p:cNvSpPr>
          <p:nvPr>
            <p:ph idx="1"/>
          </p:nvPr>
        </p:nvSpPr>
        <p:spPr/>
        <p:txBody>
          <a:bodyPr/>
          <a:lstStyle/>
          <a:p>
            <a:r>
              <a:rPr lang="en-US" dirty="0" smtClean="0"/>
              <a:t>Multiple narratives</a:t>
            </a:r>
          </a:p>
          <a:p>
            <a:r>
              <a:rPr lang="en-US" dirty="0" smtClean="0"/>
              <a:t>Multiple disciplines</a:t>
            </a:r>
          </a:p>
          <a:p>
            <a:r>
              <a:rPr lang="en-US" dirty="0" smtClean="0"/>
              <a:t>Multiple languages</a:t>
            </a:r>
          </a:p>
          <a:p>
            <a:r>
              <a:rPr lang="en-US" dirty="0" smtClean="0"/>
              <a:t>Spirituality</a:t>
            </a:r>
          </a:p>
          <a:p>
            <a:r>
              <a:rPr lang="en-US" dirty="0" smtClean="0"/>
              <a:t>Sustainability</a:t>
            </a:r>
            <a:endParaRPr lang="en-US" dirty="0"/>
          </a:p>
        </p:txBody>
      </p:sp>
    </p:spTree>
    <p:extLst>
      <p:ext uri="{BB962C8B-B14F-4D97-AF65-F5344CB8AC3E}">
        <p14:creationId xmlns:p14="http://schemas.microsoft.com/office/powerpoint/2010/main" val="2391741423"/>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8" name="Rectangle 7"/>
          <p:cNvSpPr/>
          <p:nvPr/>
        </p:nvSpPr>
        <p:spPr>
          <a:xfrm>
            <a:off x="102057" y="237816"/>
            <a:ext cx="8935634" cy="16446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PA051137.jpg"/>
          <p:cNvPicPr>
            <a:picLocks noChangeAspect="1"/>
          </p:cNvPicPr>
          <p:nvPr/>
        </p:nvPicPr>
        <p:blipFill rotWithShape="1">
          <a:blip r:embed="rId2" cstate="print">
            <a:extLst>
              <a:ext uri="{28A0092B-C50C-407E-A947-70E740481C1C}">
                <a14:useLocalDpi xmlns:a14="http://schemas.microsoft.com/office/drawing/2010/main" val="0"/>
              </a:ext>
            </a:extLst>
          </a:blip>
          <a:srcRect b="10169"/>
          <a:stretch/>
        </p:blipFill>
        <p:spPr>
          <a:xfrm>
            <a:off x="284164" y="453661"/>
            <a:ext cx="8574086" cy="5776663"/>
          </a:xfrm>
          <a:prstGeom prst="rect">
            <a:avLst/>
          </a:prstGeom>
        </p:spPr>
      </p:pic>
      <p:sp>
        <p:nvSpPr>
          <p:cNvPr id="10" name="Rectangle 9"/>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2982452" y="2589931"/>
            <a:ext cx="3187358" cy="1662649"/>
          </a:xfrm>
          <a:prstGeom prst="rect">
            <a:avLst/>
          </a:prstGeom>
          <a:solidFill>
            <a:schemeClr val="bg1">
              <a:alpha val="7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982451" y="2732993"/>
            <a:ext cx="3187359" cy="1927838"/>
          </a:xfrm>
        </p:spPr>
        <p:txBody>
          <a:bodyPr>
            <a:normAutofit/>
          </a:bodyPr>
          <a:lstStyle/>
          <a:p>
            <a:pPr marL="0" indent="0" algn="ctr">
              <a:buNone/>
            </a:pPr>
            <a:r>
              <a:rPr lang="en-US" dirty="0" smtClean="0"/>
              <a:t>Thank you</a:t>
            </a:r>
            <a:endParaRPr lang="en-US" dirty="0"/>
          </a:p>
          <a:p>
            <a:pPr marL="0" indent="0" algn="ctr">
              <a:buNone/>
            </a:pPr>
            <a:r>
              <a:rPr lang="en-US" sz="2000" dirty="0" err="1" smtClean="0"/>
              <a:t>www.arcticcycle.org</a:t>
            </a:r>
            <a:r>
              <a:rPr lang="en-US" sz="2000" dirty="0"/>
              <a:t/>
            </a:r>
            <a:br>
              <a:rPr lang="en-US" sz="2000" dirty="0"/>
            </a:br>
            <a:r>
              <a:rPr lang="en-US" sz="2000" dirty="0" err="1" smtClean="0"/>
              <a:t>chantal@cbilodeau.com</a:t>
            </a:r>
            <a:endParaRPr lang="en-US" sz="2000" dirty="0"/>
          </a:p>
        </p:txBody>
      </p:sp>
    </p:spTree>
    <p:extLst>
      <p:ext uri="{BB962C8B-B14F-4D97-AF65-F5344CB8AC3E}">
        <p14:creationId xmlns:p14="http://schemas.microsoft.com/office/powerpoint/2010/main" val="2130851528"/>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ectangle 4"/>
          <p:cNvSpPr/>
          <p:nvPr/>
        </p:nvSpPr>
        <p:spPr>
          <a:xfrm>
            <a:off x="0" y="0"/>
            <a:ext cx="9144000" cy="187548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4" name="Content Placeholder 3" descr="Arctic map.gif"/>
          <p:cNvPicPr>
            <a:picLocks noGrp="1" noChangeAspect="1"/>
          </p:cNvPicPr>
          <p:nvPr>
            <p:ph idx="1"/>
          </p:nvPr>
        </p:nvPicPr>
        <p:blipFill rotWithShape="1">
          <a:blip r:embed="rId3">
            <a:extLst>
              <a:ext uri="{28A0092B-C50C-407E-A947-70E740481C1C}">
                <a14:useLocalDpi xmlns:a14="http://schemas.microsoft.com/office/drawing/2010/main" val="0"/>
              </a:ext>
            </a:extLst>
          </a:blip>
          <a:srcRect l="-1148" t="-2303" r="-1311" b="-2647"/>
          <a:stretch/>
        </p:blipFill>
        <p:spPr>
          <a:xfrm>
            <a:off x="775761" y="59352"/>
            <a:ext cx="7592262" cy="6751168"/>
          </a:xfrm>
        </p:spPr>
      </p:pic>
    </p:spTree>
    <p:extLst>
      <p:ext uri="{BB962C8B-B14F-4D97-AF65-F5344CB8AC3E}">
        <p14:creationId xmlns:p14="http://schemas.microsoft.com/office/powerpoint/2010/main" val="2674833055"/>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r>
              <a:rPr lang="en-US" dirty="0"/>
              <a:t>R</a:t>
            </a:r>
            <a:r>
              <a:rPr lang="en-US" dirty="0" smtClean="0"/>
              <a:t>aise </a:t>
            </a:r>
            <a:r>
              <a:rPr lang="en-US" b="1" dirty="0" smtClean="0"/>
              <a:t>awareness</a:t>
            </a:r>
            <a:r>
              <a:rPr lang="en-US" dirty="0" smtClean="0"/>
              <a:t> of climate change in the Arctic </a:t>
            </a:r>
          </a:p>
          <a:p>
            <a:r>
              <a:rPr lang="en-US" dirty="0" smtClean="0"/>
              <a:t>Tell personal stories that engage the audience’s </a:t>
            </a:r>
            <a:r>
              <a:rPr lang="en-US" b="1" dirty="0" smtClean="0"/>
              <a:t>imagination</a:t>
            </a:r>
            <a:r>
              <a:rPr lang="en-US" dirty="0" smtClean="0"/>
              <a:t> and instill a sense of </a:t>
            </a:r>
            <a:r>
              <a:rPr lang="en-US" b="1" dirty="0" smtClean="0"/>
              <a:t>hope</a:t>
            </a:r>
          </a:p>
          <a:p>
            <a:r>
              <a:rPr lang="en-US" dirty="0" smtClean="0"/>
              <a:t>Provide a stepping stone for people to engage in cross-disciplinary </a:t>
            </a:r>
            <a:r>
              <a:rPr lang="en-US" b="1" dirty="0" smtClean="0"/>
              <a:t>conversations</a:t>
            </a:r>
            <a:endParaRPr lang="en-US" b="1" dirty="0"/>
          </a:p>
        </p:txBody>
      </p:sp>
    </p:spTree>
    <p:extLst>
      <p:ext uri="{BB962C8B-B14F-4D97-AF65-F5344CB8AC3E}">
        <p14:creationId xmlns:p14="http://schemas.microsoft.com/office/powerpoint/2010/main" val="2759039703"/>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Strategies</a:t>
            </a:r>
            <a:endParaRPr lang="en-US" dirty="0"/>
          </a:p>
        </p:txBody>
      </p:sp>
      <p:sp>
        <p:nvSpPr>
          <p:cNvPr id="3" name="Content Placeholder 2"/>
          <p:cNvSpPr>
            <a:spLocks noGrp="1"/>
          </p:cNvSpPr>
          <p:nvPr>
            <p:ph idx="1"/>
          </p:nvPr>
        </p:nvSpPr>
        <p:spPr/>
        <p:txBody>
          <a:bodyPr>
            <a:normAutofit/>
          </a:bodyPr>
          <a:lstStyle/>
          <a:p>
            <a:r>
              <a:rPr lang="en-US" dirty="0" smtClean="0"/>
              <a:t>Extensive research </a:t>
            </a:r>
          </a:p>
          <a:p>
            <a:r>
              <a:rPr lang="en-US" dirty="0" smtClean="0"/>
              <a:t>On-site visit</a:t>
            </a:r>
            <a:endParaRPr lang="en-US" dirty="0"/>
          </a:p>
          <a:p>
            <a:r>
              <a:rPr lang="en-US" dirty="0" smtClean="0"/>
              <a:t>Consultation with “experts”</a:t>
            </a:r>
          </a:p>
          <a:p>
            <a:r>
              <a:rPr lang="en-US" dirty="0" smtClean="0"/>
              <a:t>Collaboration with local artists </a:t>
            </a:r>
          </a:p>
          <a:p>
            <a:r>
              <a:rPr lang="en-US" dirty="0" smtClean="0"/>
              <a:t>Partnership with community &amp; educational institutions</a:t>
            </a:r>
          </a:p>
          <a:p>
            <a:endParaRPr lang="en-US" dirty="0" smtClean="0"/>
          </a:p>
        </p:txBody>
      </p:sp>
    </p:spTree>
    <p:extLst>
      <p:ext uri="{BB962C8B-B14F-4D97-AF65-F5344CB8AC3E}">
        <p14:creationId xmlns:p14="http://schemas.microsoft.com/office/powerpoint/2010/main" val="1472053419"/>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3973.JPG"/>
          <p:cNvPicPr>
            <a:picLocks noChangeAspect="1"/>
          </p:cNvPicPr>
          <p:nvPr/>
        </p:nvPicPr>
        <p:blipFill rotWithShape="1">
          <a:blip r:embed="rId3" cstate="print">
            <a:extLst>
              <a:ext uri="{28A0092B-C50C-407E-A947-70E740481C1C}">
                <a14:useLocalDpi xmlns:a14="http://schemas.microsoft.com/office/drawing/2010/main" val="0"/>
              </a:ext>
            </a:extLst>
          </a:blip>
          <a:srcRect t="20687" b="4541"/>
          <a:stretch/>
        </p:blipFill>
        <p:spPr>
          <a:xfrm>
            <a:off x="284163" y="1723715"/>
            <a:ext cx="8574087" cy="4808254"/>
          </a:xfrm>
          <a:prstGeom prst="rect">
            <a:avLst/>
          </a:prstGeom>
        </p:spPr>
      </p:pic>
      <p:sp>
        <p:nvSpPr>
          <p:cNvPr id="2" name="Title 1"/>
          <p:cNvSpPr>
            <a:spLocks noGrp="1"/>
          </p:cNvSpPr>
          <p:nvPr>
            <p:ph type="title"/>
          </p:nvPr>
        </p:nvSpPr>
        <p:spPr/>
        <p:txBody>
          <a:bodyPr/>
          <a:lstStyle/>
          <a:p>
            <a:r>
              <a:rPr lang="en-US" dirty="0" smtClean="0"/>
              <a:t>Play #1: Sila (Canada)</a:t>
            </a:r>
            <a:endParaRPr lang="en-US" dirty="0"/>
          </a:p>
        </p:txBody>
      </p:sp>
    </p:spTree>
    <p:extLst>
      <p:ext uri="{BB962C8B-B14F-4D97-AF65-F5344CB8AC3E}">
        <p14:creationId xmlns:p14="http://schemas.microsoft.com/office/powerpoint/2010/main" val="3108600064"/>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#1: </a:t>
            </a:r>
            <a:r>
              <a:rPr lang="en-US" dirty="0" err="1" smtClean="0"/>
              <a:t>Sila</a:t>
            </a:r>
            <a:r>
              <a:rPr lang="en-US" dirty="0" smtClean="0"/>
              <a:t> (Canada)</a:t>
            </a:r>
            <a:endParaRPr lang="en-US" dirty="0"/>
          </a:p>
        </p:txBody>
      </p:sp>
      <p:sp>
        <p:nvSpPr>
          <p:cNvPr id="10" name="Rectangle 9"/>
          <p:cNvSpPr/>
          <p:nvPr/>
        </p:nvSpPr>
        <p:spPr>
          <a:xfrm>
            <a:off x="102057" y="237816"/>
            <a:ext cx="8935634" cy="16446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PastedGraphic-18.tiff"/>
          <p:cNvPicPr>
            <a:picLocks noChangeAspect="1"/>
          </p:cNvPicPr>
          <p:nvPr/>
        </p:nvPicPr>
        <p:blipFill rotWithShape="1">
          <a:blip r:embed="rId3">
            <a:extLst>
              <a:ext uri="{28A0092B-C50C-407E-A947-70E740481C1C}">
                <a14:useLocalDpi xmlns:a14="http://schemas.microsoft.com/office/drawing/2010/main" val="0"/>
              </a:ext>
            </a:extLst>
          </a:blip>
          <a:srcRect l="8716" t="21463" r="8608" b="6188"/>
          <a:stretch/>
        </p:blipFill>
        <p:spPr>
          <a:xfrm>
            <a:off x="56697" y="0"/>
            <a:ext cx="9039596" cy="6858000"/>
          </a:xfrm>
          <a:prstGeom prst="rect">
            <a:avLst/>
          </a:prstGeom>
          <a:ln w="38100" cap="sq">
            <a:noFill/>
            <a:prstDash val="solid"/>
            <a:miter lim="800000"/>
          </a:ln>
          <a:effectLst/>
        </p:spPr>
      </p:pic>
    </p:spTree>
    <p:extLst>
      <p:ext uri="{BB962C8B-B14F-4D97-AF65-F5344CB8AC3E}">
        <p14:creationId xmlns:p14="http://schemas.microsoft.com/office/powerpoint/2010/main" val="508481400"/>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#1: </a:t>
            </a:r>
            <a:r>
              <a:rPr lang="en-US" dirty="0" err="1" smtClean="0"/>
              <a:t>Sila</a:t>
            </a:r>
            <a:r>
              <a:rPr lang="en-US" dirty="0" smtClean="0"/>
              <a:t> (Canada)</a:t>
            </a:r>
            <a:endParaRPr lang="en-US" dirty="0"/>
          </a:p>
        </p:txBody>
      </p:sp>
      <p:sp>
        <p:nvSpPr>
          <p:cNvPr id="10" name="Rectangle 9"/>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noFill/>
            </a:endParaRPr>
          </a:p>
        </p:txBody>
      </p:sp>
      <p:pic>
        <p:nvPicPr>
          <p:cNvPr id="6" name="Picture 5" descr="img007.jpg"/>
          <p:cNvPicPr>
            <a:picLocks noChangeAspect="1"/>
          </p:cNvPicPr>
          <p:nvPr/>
        </p:nvPicPr>
        <p:blipFill rotWithShape="1">
          <a:blip r:embed="rId3" cstate="print">
            <a:extLst>
              <a:ext uri="{28A0092B-C50C-407E-A947-70E740481C1C}">
                <a14:useLocalDpi xmlns:a14="http://schemas.microsoft.com/office/drawing/2010/main" val="0"/>
              </a:ext>
            </a:extLst>
          </a:blip>
          <a:srcRect l="28661" t="9812" r="23407" b="893"/>
          <a:stretch/>
        </p:blipFill>
        <p:spPr>
          <a:xfrm>
            <a:off x="464922" y="385569"/>
            <a:ext cx="2540078" cy="6123721"/>
          </a:xfrm>
          <a:prstGeom prst="rect">
            <a:avLst/>
          </a:prstGeom>
        </p:spPr>
      </p:pic>
      <p:pic>
        <p:nvPicPr>
          <p:cNvPr id="11" name="Picture 10" descr="img010.jpg"/>
          <p:cNvPicPr>
            <a:picLocks noChangeAspect="1"/>
          </p:cNvPicPr>
          <p:nvPr/>
        </p:nvPicPr>
        <p:blipFill rotWithShape="1">
          <a:blip r:embed="rId4" cstate="print">
            <a:extLst>
              <a:ext uri="{28A0092B-C50C-407E-A947-70E740481C1C}">
                <a14:useLocalDpi xmlns:a14="http://schemas.microsoft.com/office/drawing/2010/main" val="0"/>
              </a:ext>
            </a:extLst>
          </a:blip>
          <a:srcRect l="21754" t="9095" r="29672" b="1612"/>
          <a:stretch/>
        </p:blipFill>
        <p:spPr>
          <a:xfrm>
            <a:off x="6100729" y="385569"/>
            <a:ext cx="2574098" cy="6123721"/>
          </a:xfrm>
          <a:prstGeom prst="rect">
            <a:avLst/>
          </a:prstGeom>
        </p:spPr>
      </p:pic>
      <p:pic>
        <p:nvPicPr>
          <p:cNvPr id="12" name="Picture 11" descr="img009.jpg"/>
          <p:cNvPicPr>
            <a:picLocks noChangeAspect="1"/>
          </p:cNvPicPr>
          <p:nvPr/>
        </p:nvPicPr>
        <p:blipFill rotWithShape="1">
          <a:blip r:embed="rId5" cstate="print">
            <a:extLst>
              <a:ext uri="{28A0092B-C50C-407E-A947-70E740481C1C}">
                <a14:useLocalDpi xmlns:a14="http://schemas.microsoft.com/office/drawing/2010/main" val="0"/>
              </a:ext>
            </a:extLst>
          </a:blip>
          <a:srcRect l="25178" t="9550" r="27318" b="1158"/>
          <a:stretch/>
        </p:blipFill>
        <p:spPr>
          <a:xfrm>
            <a:off x="3288496" y="385569"/>
            <a:ext cx="2517400" cy="6123721"/>
          </a:xfrm>
          <a:prstGeom prst="rect">
            <a:avLst/>
          </a:prstGeom>
        </p:spPr>
      </p:pic>
    </p:spTree>
    <p:extLst>
      <p:ext uri="{BB962C8B-B14F-4D97-AF65-F5344CB8AC3E}">
        <p14:creationId xmlns:p14="http://schemas.microsoft.com/office/powerpoint/2010/main" val="3372518854"/>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#1: </a:t>
            </a:r>
            <a:r>
              <a:rPr lang="en-US" dirty="0" err="1" smtClean="0"/>
              <a:t>Sila</a:t>
            </a:r>
            <a:r>
              <a:rPr lang="en-US" dirty="0" smtClean="0"/>
              <a:t> (Canada)</a:t>
            </a:r>
            <a:endParaRPr lang="en-US" dirty="0"/>
          </a:p>
        </p:txBody>
      </p:sp>
      <p:sp>
        <p:nvSpPr>
          <p:cNvPr id="10" name="Rectangle 9"/>
          <p:cNvSpPr/>
          <p:nvPr/>
        </p:nvSpPr>
        <p:spPr>
          <a:xfrm>
            <a:off x="0" y="0"/>
            <a:ext cx="9144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pic>
        <p:nvPicPr>
          <p:cNvPr id="5" name="Picture 4" descr="_PS25611[1].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279" y="0"/>
            <a:ext cx="4563703" cy="6858000"/>
          </a:xfrm>
          <a:prstGeom prst="rect">
            <a:avLst/>
          </a:prstGeom>
          <a:ln>
            <a:noFill/>
          </a:ln>
          <a:effectLst/>
        </p:spPr>
      </p:pic>
    </p:spTree>
    <p:extLst>
      <p:ext uri="{BB962C8B-B14F-4D97-AF65-F5344CB8AC3E}">
        <p14:creationId xmlns:p14="http://schemas.microsoft.com/office/powerpoint/2010/main" val="1410767606"/>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#2: Forward (Norway)</a:t>
            </a:r>
            <a:endParaRPr lang="en-US" dirty="0"/>
          </a:p>
        </p:txBody>
      </p:sp>
      <p:pic>
        <p:nvPicPr>
          <p:cNvPr id="5" name="Picture 4" descr="PA041117.jpg"/>
          <p:cNvPicPr>
            <a:picLocks noChangeAspect="1"/>
          </p:cNvPicPr>
          <p:nvPr/>
        </p:nvPicPr>
        <p:blipFill rotWithShape="1">
          <a:blip r:embed="rId3" cstate="print">
            <a:extLst>
              <a:ext uri="{28A0092B-C50C-407E-A947-70E740481C1C}">
                <a14:useLocalDpi xmlns:a14="http://schemas.microsoft.com/office/drawing/2010/main" val="0"/>
              </a:ext>
            </a:extLst>
          </a:blip>
          <a:srcRect l="-1" t="9865" r="139" b="15631"/>
          <a:stretch/>
        </p:blipFill>
        <p:spPr>
          <a:xfrm>
            <a:off x="284163" y="1723714"/>
            <a:ext cx="8574087" cy="4796914"/>
          </a:xfrm>
          <a:prstGeom prst="rect">
            <a:avLst/>
          </a:prstGeom>
        </p:spPr>
      </p:pic>
    </p:spTree>
    <p:extLst>
      <p:ext uri="{BB962C8B-B14F-4D97-AF65-F5344CB8AC3E}">
        <p14:creationId xmlns:p14="http://schemas.microsoft.com/office/powerpoint/2010/main" val="3746937684"/>
      </p:ext>
    </p:extLst>
  </p:cSld>
  <p:clrMapOvr>
    <a:masterClrMapping/>
  </p:clrMapOvr>
  <p:transition xmlns:p14="http://schemas.microsoft.com/office/powerpoint/2010/main" spd="slow" advClick="0">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6614</TotalTime>
  <Words>288</Words>
  <Application>Microsoft Macintosh PowerPoint</Application>
  <PresentationFormat>On-screen Show (4:3)</PresentationFormat>
  <Paragraphs>48</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Spectrum</vt:lpstr>
      <vt:lpstr>PowerPoint Presentation</vt:lpstr>
      <vt:lpstr>PowerPoint Presentation</vt:lpstr>
      <vt:lpstr>Goals</vt:lpstr>
      <vt:lpstr>Strategies</vt:lpstr>
      <vt:lpstr>Play #1: Sila (Canada)</vt:lpstr>
      <vt:lpstr>Play #1: Sila (Canada)</vt:lpstr>
      <vt:lpstr>Play #1: Sila (Canada)</vt:lpstr>
      <vt:lpstr>Play #1: Sila (Canada)</vt:lpstr>
      <vt:lpstr>Play #2: Forward (Norway)</vt:lpstr>
      <vt:lpstr>Play #1: Sila (Canada)</vt:lpstr>
      <vt:lpstr>PowerPoint Presentation</vt:lpstr>
      <vt:lpstr>Useful Reminders</vt:lpstr>
      <vt:lpstr>Aesthetics</vt:lpstr>
      <vt:lpstr>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Arctic Cycle</dc:title>
  <dc:creator>Chantal Bilodeau</dc:creator>
  <cp:lastModifiedBy>Chantal Bilodeau</cp:lastModifiedBy>
  <cp:revision>84</cp:revision>
  <dcterms:created xsi:type="dcterms:W3CDTF">2013-07-25T18:13:07Z</dcterms:created>
  <dcterms:modified xsi:type="dcterms:W3CDTF">2014-02-01T20:34:09Z</dcterms:modified>
</cp:coreProperties>
</file>